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88" r:id="rId3"/>
    <p:sldId id="258" r:id="rId4"/>
    <p:sldId id="322" r:id="rId5"/>
    <p:sldId id="270" r:id="rId6"/>
    <p:sldId id="296" r:id="rId7"/>
    <p:sldId id="289" r:id="rId8"/>
    <p:sldId id="325" r:id="rId9"/>
    <p:sldId id="297" r:id="rId10"/>
    <p:sldId id="298" r:id="rId11"/>
    <p:sldId id="299" r:id="rId12"/>
    <p:sldId id="290" r:id="rId13"/>
    <p:sldId id="327" r:id="rId14"/>
    <p:sldId id="300" r:id="rId15"/>
    <p:sldId id="301" r:id="rId16"/>
    <p:sldId id="302" r:id="rId17"/>
    <p:sldId id="291" r:id="rId18"/>
    <p:sldId id="326" r:id="rId19"/>
    <p:sldId id="303" r:id="rId20"/>
    <p:sldId id="321" r:id="rId21"/>
    <p:sldId id="304" r:id="rId22"/>
    <p:sldId id="324" r:id="rId23"/>
    <p:sldId id="305" r:id="rId24"/>
    <p:sldId id="320" r:id="rId25"/>
    <p:sldId id="292" r:id="rId26"/>
    <p:sldId id="306" r:id="rId27"/>
    <p:sldId id="307" r:id="rId28"/>
    <p:sldId id="316" r:id="rId29"/>
    <p:sldId id="308" r:id="rId30"/>
    <p:sldId id="328" r:id="rId31"/>
    <p:sldId id="309" r:id="rId32"/>
    <p:sldId id="317" r:id="rId33"/>
    <p:sldId id="318" r:id="rId34"/>
    <p:sldId id="319" r:id="rId35"/>
    <p:sldId id="310" r:id="rId36"/>
    <p:sldId id="293" r:id="rId37"/>
    <p:sldId id="323" r:id="rId38"/>
    <p:sldId id="311" r:id="rId39"/>
    <p:sldId id="329" r:id="rId40"/>
    <p:sldId id="330" r:id="rId41"/>
    <p:sldId id="312" r:id="rId42"/>
    <p:sldId id="313" r:id="rId43"/>
    <p:sldId id="314" r:id="rId44"/>
    <p:sldId id="315" r:id="rId45"/>
    <p:sldId id="294" r:id="rId46"/>
  </p:sldIdLst>
  <p:sldSz cx="12192000" cy="6858000"/>
  <p:notesSz cx="6735763" cy="9866313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1C50A2"/>
    <a:srgbClr val="DAA600"/>
    <a:srgbClr val="00B0F0"/>
    <a:srgbClr val="C3E5F3"/>
    <a:srgbClr val="000000"/>
    <a:srgbClr val="E6E6E6"/>
    <a:srgbClr val="FFFFFF"/>
    <a:srgbClr val="FFFFFC"/>
    <a:srgbClr val="F7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262" autoAdjust="0"/>
  </p:normalViewPr>
  <p:slideViewPr>
    <p:cSldViewPr snapToGrid="0" showGuides="1">
      <p:cViewPr varScale="1">
        <p:scale>
          <a:sx n="101" d="100"/>
          <a:sy n="101" d="100"/>
        </p:scale>
        <p:origin x="996" y="102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G13</a:t>
            </a:r>
            <a:r>
              <a:rPr lang="zh-CN" altLang="en-US" dirty="0"/>
              <a:t>小组，总结报告，基于</a:t>
            </a:r>
            <a:r>
              <a:rPr lang="en-US" altLang="zh-CN" dirty="0"/>
              <a:t>App</a:t>
            </a:r>
            <a:r>
              <a:rPr lang="zh-CN" altLang="en-US" dirty="0"/>
              <a:t>的打卡记录分享软件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这里为系统的结构图。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用户系统流程图展示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用户数据流图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虽然过程比较复杂，但总的归结起来就是用户与服务器之间进行信息的交互。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展示第三部分，需求分析部分。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需求分析文档，基本信息。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需求首先得去采访一些用户，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主要用户为浙大城市学院学生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，可能具备一个或多个特点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4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对于群体的认知得到后，对于功能性需求和非功能性需求总结，然后进行分析。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4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界面原型，大概总的就是这么个样子。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在需求阶段开始产生基线，每个阶段都得找用户进行确认。</a:t>
            </a:r>
            <a:endParaRPr lang="en-US" altLang="zh-CN" dirty="0"/>
          </a:p>
          <a:p>
            <a:r>
              <a:rPr lang="zh-CN" altLang="en-US" dirty="0"/>
              <a:t>需求阶段的反馈如所示。</a:t>
            </a:r>
            <a:endParaRPr lang="en-US" altLang="zh-CN" dirty="0"/>
          </a:p>
          <a:p>
            <a:r>
              <a:rPr lang="zh-CN" altLang="en-US" dirty="0"/>
              <a:t>包括当然用户、普遍用户以及管理员的相关反馈。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第四部分，设计分析，包括了总体设计以及详细设计部分。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总体设计文档以及详细设计文档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5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输入（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）、加工（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）、输出（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dirty="0"/>
          </a:p>
          <a:p>
            <a:r>
              <a:rPr lang="zh-CN" altLang="en-US" dirty="0"/>
              <a:t>这里是系统的</a:t>
            </a:r>
            <a:r>
              <a:rPr lang="en-US" altLang="zh-CN" dirty="0"/>
              <a:t>IPO</a:t>
            </a:r>
            <a:r>
              <a:rPr lang="zh-CN" altLang="en-US" dirty="0"/>
              <a:t>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IPO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图就是用来说明每个模块的输入、输出数据和数据加工的重要工具。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4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本次报告的目录，主要分为六个阶段贯穿整条时间轴。标注了开始与完成时间。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2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业务流程图。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按业务的实际处理步骤和过程绘制，展示了系统的总体流程。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4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关于数据库的设计，包括了</a:t>
            </a:r>
            <a:r>
              <a:rPr lang="en-US" altLang="zh-CN" dirty="0"/>
              <a:t>E-R</a:t>
            </a:r>
            <a:r>
              <a:rPr lang="zh-CN" altLang="en-US" dirty="0"/>
              <a:t>图、</a:t>
            </a:r>
            <a:r>
              <a:rPr lang="en-US" altLang="zh-CN" dirty="0"/>
              <a:t>CDM</a:t>
            </a:r>
            <a:r>
              <a:rPr lang="zh-CN" altLang="en-US" dirty="0"/>
              <a:t>概念模型以及数据字典。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31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对组内的进行分工。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91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PDL</a:t>
            </a:r>
            <a:r>
              <a:rPr lang="zh-CN" altLang="en-US" dirty="0"/>
              <a:t>伪代码设计。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5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r>
              <a:rPr lang="zh-CN" altLang="en-US" dirty="0"/>
              <a:t>图、流程图、</a:t>
            </a:r>
            <a:r>
              <a:rPr lang="en-US" altLang="zh-CN" dirty="0"/>
              <a:t>N-S</a:t>
            </a:r>
            <a:r>
              <a:rPr lang="zh-CN" altLang="en-US" dirty="0"/>
              <a:t>盒图</a:t>
            </a:r>
            <a:endParaRPr lang="en-US" altLang="zh-CN" dirty="0"/>
          </a:p>
          <a:p>
            <a:r>
              <a:rPr lang="zh-CN" altLang="en-US" dirty="0"/>
              <a:t>先说说流程图，流程图比较常见、直观、清晰、易于学习和掌握。缺点是如果复杂的结构会很乱，小范围模块较优。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PAD</a:t>
            </a:r>
            <a:r>
              <a:rPr lang="zh-CN" altLang="en-US" dirty="0"/>
              <a:t>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 analysis diagram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，问题分析图），是很早提出的一种算法描述工具，优点有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结构清晰，结构化程度高，易于阅读。最左端的纵线是程序主干线，对应程序的第一层结构；每增一层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图向右扩展一条纵线，帮程序的纵线数等于程序层次数。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自上而下、自左向右依次执行，程序终止于最左主干线。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缺点就是不如流程图的执行。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Nassi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Shneiderman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）盒图，形象直观，功能域明确，容易表示嵌套和层次关系。但是不能任意转换控制，对于代码的依赖程度高，如果出现修改则需要重画。就强制了使用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Structured Programming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自顶向下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）进行设计，保证设计以及软件的质量。</a:t>
            </a:r>
            <a:endParaRPr lang="zh-CN" altLang="en-US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到了实现和测试这个特殊的阶段。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77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写代码前准备工作，代码规范。结果对比。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代码清单以及代码走查。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5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部署到服务器上的结果。</a:t>
            </a:r>
            <a:endParaRPr lang="en-US" altLang="zh-CN" dirty="0"/>
          </a:p>
          <a:p>
            <a:r>
              <a:rPr lang="zh-CN" altLang="en-US" dirty="0"/>
              <a:t>文档主要为部署的过程。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8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实现之后是测试的准备阶段，这两个文档大概是在设计阶段完成的，但是是从需求的时候开始写，实际用上是在测试前期。</a:t>
            </a:r>
            <a:endParaRPr lang="en-US" altLang="zh-CN" dirty="0"/>
          </a:p>
          <a:p>
            <a:r>
              <a:rPr lang="zh-CN" altLang="en-US" dirty="0"/>
              <a:t>其中单元对应编码，集成对应设计，确认对应需求。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第一部分，项目计划部分。主要分为项目计划书、项目概述和任务分配。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8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zh-CN" altLang="en-US" dirty="0"/>
              <a:t>：以测试为驱动、开发过程中测试贯穿始终，是瀑布模型的一个变体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：尽早不断地进行软件测试，比</a:t>
            </a:r>
            <a:r>
              <a:rPr lang="en-US" altLang="zh-CN" dirty="0"/>
              <a:t>V</a:t>
            </a:r>
            <a:r>
              <a:rPr lang="zh-CN" altLang="en-US" dirty="0"/>
              <a:t>模型多一步复验地过程</a:t>
            </a:r>
            <a:endParaRPr lang="en-US" altLang="zh-CN" dirty="0"/>
          </a:p>
          <a:p>
            <a:r>
              <a:rPr lang="en-US" altLang="zh-CN" dirty="0"/>
              <a:t>H</a:t>
            </a:r>
            <a:r>
              <a:rPr lang="zh-CN" altLang="en-US" dirty="0"/>
              <a:t>：贯穿整个产品周期，与其他流程迸发进行，只要准备好了就进行测试，其他流程比如设计流程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：对</a:t>
            </a:r>
            <a:r>
              <a:rPr lang="en-US" altLang="zh-CN" dirty="0"/>
              <a:t>V</a:t>
            </a:r>
            <a:r>
              <a:rPr lang="zh-CN" altLang="en-US" dirty="0"/>
              <a:t>模型的修改，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针对单独程序片段所进行的相互分离的编码和测试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此后将进行频繁的交接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通过集成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最终成为可执行的程序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72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黑盒，又叫功能测试，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检查应用程序的功能，但不检查其内部结构或工作方式。除了接口还有，边界值测试、等价类划分等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白盒测试主要对软件进行覆盖测试。最强路径、最弱语句。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9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单元测试使用了框架自带，并展示了部分测试用例。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0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集成测试系统测试都使用了工具，主要思想自顶向下，宽度优先。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0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截取了部分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测试和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测试用户访谈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最终测试的总体分析就差不多是这样。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最后一个部分 维护和总结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29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修改之前必须理解待修改的对象，修改之后应该进行必要的测试，以及符合之前的定义规范</a:t>
            </a:r>
            <a:endParaRPr lang="en-US" altLang="zh-CN" dirty="0"/>
          </a:p>
          <a:p>
            <a:r>
              <a:rPr lang="zh-CN" altLang="en-US" dirty="0"/>
              <a:t>程序维护手册的编写符合软件可维护的五个特性：理解、测试、修改、移植、重用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76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小组组长总结报告。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个人总结。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0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在项目计划书中大致对项目前期开发做了部分的准备，确定了</a:t>
            </a:r>
            <a:r>
              <a:rPr lang="en-US" altLang="zh-CN" dirty="0"/>
              <a:t>WBS</a:t>
            </a:r>
            <a:r>
              <a:rPr lang="zh-CN" altLang="en-US" dirty="0"/>
              <a:t>图，明确了对应的里程碑。</a:t>
            </a:r>
            <a:endParaRPr lang="en-US" altLang="zh-CN" dirty="0"/>
          </a:p>
          <a:p>
            <a:r>
              <a:rPr lang="zh-CN" altLang="en-US" dirty="0"/>
              <a:t>更是对预算以及一些问题进行了提前的预估。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78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我都不知道队友这么贴心，把我的总结报告都写好了。也没问过或者通知我，早说我就不用写了。</a:t>
            </a:r>
            <a:endParaRPr lang="en-US" altLang="zh-CN" dirty="0"/>
          </a:p>
          <a:p>
            <a:r>
              <a:rPr lang="zh-CN" altLang="en-US" dirty="0"/>
              <a:t>另外我想说的是，别把发生在自己身上的事情写到我的总结报告里。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97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会议记录。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9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01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那没事了。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3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我们小组这次主要是完成了一款以打卡记录为主要功能的</a:t>
            </a:r>
            <a:r>
              <a:rPr lang="en-US" altLang="zh-CN" dirty="0"/>
              <a:t>App</a:t>
            </a:r>
            <a:r>
              <a:rPr lang="zh-CN" altLang="en-US" dirty="0"/>
              <a:t>名字叫做</a:t>
            </a:r>
            <a:r>
              <a:rPr lang="en-US" altLang="zh-CN" dirty="0"/>
              <a:t>Days</a:t>
            </a:r>
            <a:r>
              <a:rPr lang="zh-CN" altLang="en-US" dirty="0"/>
              <a:t>，主要目的是丰富同学们的课余时间。这是项目的相关信息，</a:t>
            </a:r>
            <a:r>
              <a:rPr lang="en-US" altLang="zh-CN" dirty="0" err="1"/>
              <a:t>yangc</a:t>
            </a:r>
            <a:r>
              <a:rPr lang="zh-CN" altLang="en-US" dirty="0"/>
              <a:t>老师为项目的提出者，开发者为</a:t>
            </a:r>
            <a:r>
              <a:rPr lang="en-US" altLang="zh-CN" dirty="0"/>
              <a:t>G13</a:t>
            </a:r>
            <a:r>
              <a:rPr lang="zh-CN" altLang="en-US" dirty="0"/>
              <a:t>小组。</a:t>
            </a:r>
            <a:endParaRPr lang="en-US" altLang="zh-CN" dirty="0"/>
          </a:p>
          <a:p>
            <a:r>
              <a:rPr lang="zh-CN" altLang="en-US" dirty="0"/>
              <a:t>在此也是申明文档主要交付给用户和相关负责人审查，并有一定的保密性和私密性。</a:t>
            </a:r>
            <a:endParaRPr lang="en-US" altLang="zh-CN" dirty="0"/>
          </a:p>
          <a:p>
            <a:r>
              <a:rPr lang="zh-CN" altLang="en-US" dirty="0"/>
              <a:t>这里是我们小组在需求阶段产生的基线（</a:t>
            </a:r>
            <a:r>
              <a:rPr lang="en-US" altLang="zh-CN" dirty="0"/>
              <a:t>baseline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我们小组通过</a:t>
            </a:r>
            <a:r>
              <a:rPr lang="en-US" altLang="zh-CN" dirty="0"/>
              <a:t>project</a:t>
            </a:r>
            <a:r>
              <a:rPr lang="zh-CN" altLang="en-US" dirty="0"/>
              <a:t>的甘特图计划以及分配任务，我也在这里就行了甘特图跟新情况进行了统计，可以看到对甘特图共调整了</a:t>
            </a:r>
            <a:r>
              <a:rPr lang="en-US" altLang="zh-CN" dirty="0"/>
              <a:t>6</a:t>
            </a:r>
            <a:r>
              <a:rPr lang="zh-CN" altLang="en-US" dirty="0"/>
              <a:t>次，主要是在各个里程碑的时候。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第二部分为可行性分析，也是有三个模块，分别是关键技术、展示系统结构图以及系统流图。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经济可行性最直观是的是资金，</a:t>
            </a:r>
            <a:r>
              <a:rPr lang="zh-CN" altLang="en-US" sz="12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当然还有时间的投入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/>
              <a:t>然后是社会可行性。￥</a:t>
            </a:r>
            <a:r>
              <a:rPr lang="en-US" altLang="zh-CN" dirty="0"/>
              <a:t>%……&amp;</a:t>
            </a:r>
            <a:r>
              <a:rPr lang="zh-CN" altLang="en-US" dirty="0"/>
              <a:t>￥</a:t>
            </a:r>
            <a:r>
              <a:rPr lang="en-US" altLang="zh-CN" dirty="0"/>
              <a:t>##</a:t>
            </a:r>
          </a:p>
          <a:p>
            <a:r>
              <a:rPr lang="zh-CN" altLang="en-US" dirty="0"/>
              <a:t>接下来是技术可行性部分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8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在这里列出了项目主要用到的技术，前端方面主要是用到了</a:t>
            </a:r>
            <a:r>
              <a:rPr lang="en-US" altLang="zh-CN" dirty="0"/>
              <a:t>flutter</a:t>
            </a:r>
            <a:r>
              <a:rPr lang="zh-CN" altLang="en-US" dirty="0"/>
              <a:t>的框架，为了适应双端。</a:t>
            </a:r>
            <a:endParaRPr lang="en-US" altLang="zh-CN" dirty="0"/>
          </a:p>
          <a:p>
            <a:r>
              <a:rPr lang="zh-CN" altLang="en-US" dirty="0"/>
              <a:t>后端在学长的推荐下选择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Django</a:t>
            </a:r>
            <a:r>
              <a:rPr lang="zh-CN" altLang="en-US" dirty="0"/>
              <a:t>框架，用于语言难度并不难，还是对新手比较友好。</a:t>
            </a:r>
            <a:endParaRPr lang="en-US" altLang="zh-CN" dirty="0"/>
          </a:p>
          <a:p>
            <a:r>
              <a:rPr lang="zh-CN" altLang="en-US" dirty="0"/>
              <a:t>数据库的话采用了关系型本地数据库</a:t>
            </a:r>
            <a:r>
              <a:rPr lang="en-US" altLang="zh-CN" dirty="0" err="1"/>
              <a:t>sqlite</a:t>
            </a:r>
            <a:r>
              <a:rPr lang="zh-CN" altLang="en-US" dirty="0"/>
              <a:t>，将服务器作为存储主体。</a:t>
            </a:r>
            <a:endParaRPr lang="en-US" altLang="zh-CN" dirty="0"/>
          </a:p>
          <a:p>
            <a:r>
              <a:rPr lang="zh-CN" altLang="en-US" dirty="0"/>
              <a:t>后台采用了阿里云服务器，因为比较菜鸟，所以选择了</a:t>
            </a:r>
            <a:r>
              <a:rPr lang="en-US" altLang="zh-CN" dirty="0"/>
              <a:t>Windows</a:t>
            </a:r>
            <a:r>
              <a:rPr lang="zh-CN" altLang="en-US" dirty="0"/>
              <a:t>作为系统，比较可观。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jpeg"/><Relationship Id="rId11" Type="http://schemas.openxmlformats.org/officeDocument/2006/relationships/image" Target="../media/image108.png"/><Relationship Id="rId5" Type="http://schemas.openxmlformats.org/officeDocument/2006/relationships/image" Target="../media/image102.jpe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214013" cy="2344420"/>
            <a:chOff x="1" y="2324"/>
            <a:chExt cx="14426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821" y="-547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5" y="2796"/>
              <a:ext cx="2278" cy="1510"/>
              <a:chOff x="5833356" y="1774524"/>
              <a:chExt cx="1447174" cy="95790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356" y="1774524"/>
                <a:ext cx="1447174" cy="732940"/>
                <a:chOff x="9133044" y="2649839"/>
                <a:chExt cx="1929565" cy="97725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3044" y="3024238"/>
                  <a:ext cx="1929565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399" y="3319619"/>
                  <a:ext cx="1211309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120" y="2501817"/>
                <a:ext cx="1177946" cy="230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D8A505F-E737-467E-B1A6-81058FCFB386}"/>
              </a:ext>
            </a:extLst>
          </p:cNvPr>
          <p:cNvSpPr/>
          <p:nvPr/>
        </p:nvSpPr>
        <p:spPr>
          <a:xfrm>
            <a:off x="7791104" y="2823760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需求分析文档</a:t>
            </a:r>
          </a:p>
        </p:txBody>
      </p:sp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ADCEBF-3352-4456-8153-7807FB3C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29" y="910222"/>
            <a:ext cx="4010104" cy="52471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540FA2-51E2-4BF0-A5DF-2D8130C3A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99533" y="999648"/>
            <a:ext cx="566828" cy="5052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76CD1A1-88E3-4A48-83E6-3612DA0A884F}"/>
              </a:ext>
            </a:extLst>
          </p:cNvPr>
          <p:cNvSpPr txBox="1"/>
          <p:nvPr/>
        </p:nvSpPr>
        <p:spPr>
          <a:xfrm>
            <a:off x="5501509" y="1504946"/>
            <a:ext cx="148630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字数：</a:t>
            </a:r>
            <a:r>
              <a:rPr lang="en-US" altLang="zh-CN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15k+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8B04A5C-1AF7-4D5E-96CA-65E42891E36D}"/>
              </a:ext>
            </a:extLst>
          </p:cNvPr>
          <p:cNvSpPr txBox="1"/>
          <p:nvPr/>
        </p:nvSpPr>
        <p:spPr>
          <a:xfrm>
            <a:off x="5501509" y="1027370"/>
            <a:ext cx="136608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页数：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50+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2F8EC4-B7D0-44C7-873F-50C6328FA6CC}"/>
              </a:ext>
            </a:extLst>
          </p:cNvPr>
          <p:cNvSpPr txBox="1"/>
          <p:nvPr/>
        </p:nvSpPr>
        <p:spPr>
          <a:xfrm>
            <a:off x="5228796" y="1914301"/>
            <a:ext cx="6096000" cy="78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说明：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本文档的内容包括需求、合格性规定、需求可追踪性等，其中对</a:t>
            </a:r>
            <a:r>
              <a:rPr lang="zh-CN" altLang="zh-CN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需求模块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进行详细分析。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32230B-C3B5-4779-82CF-596949775158}"/>
              </a:ext>
            </a:extLst>
          </p:cNvPr>
          <p:cNvSpPr txBox="1"/>
          <p:nvPr/>
        </p:nvSpPr>
        <p:spPr>
          <a:xfrm>
            <a:off x="4717514" y="31916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群</a:t>
            </a:r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特点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2B151A-9369-417F-82CB-6CF0F3003067}"/>
              </a:ext>
            </a:extLst>
          </p:cNvPr>
          <p:cNvSpPr txBox="1"/>
          <p:nvPr/>
        </p:nvSpPr>
        <p:spPr>
          <a:xfrm>
            <a:off x="5182335" y="3607969"/>
            <a:ext cx="6096000" cy="16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有计划性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，乐于利用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应用程序记录自己的日常生活。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渴望上进，通过希望通过辅助工具来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提高自己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课业繁忙，需要辅助工具对日常事物进行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记录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喜爱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社交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，乐于分享自己的动态，并于他人互动。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7030A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精通手机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，对新应用的学习能力强。</a:t>
            </a:r>
          </a:p>
        </p:txBody>
      </p:sp>
    </p:spTree>
    <p:extLst>
      <p:ext uri="{BB962C8B-B14F-4D97-AF65-F5344CB8AC3E}">
        <p14:creationId xmlns:p14="http://schemas.microsoft.com/office/powerpoint/2010/main" val="323938864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139"/>
              </p:ext>
            </p:extLst>
          </p:nvPr>
        </p:nvGraphicFramePr>
        <p:xfrm>
          <a:off x="118340" y="2582148"/>
          <a:ext cx="3929787" cy="4033100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174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238151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238151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345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19075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079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190753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856430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4891637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604CFE-CCB9-4011-A9F0-CC7810BE664D}"/>
              </a:ext>
            </a:extLst>
          </p:cNvPr>
          <p:cNvSpPr txBox="1"/>
          <p:nvPr/>
        </p:nvSpPr>
        <p:spPr>
          <a:xfrm>
            <a:off x="8926844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管理员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3C63602-CBFE-43A3-AA62-895B9E77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58803"/>
              </p:ext>
            </p:extLst>
          </p:nvPr>
        </p:nvGraphicFramePr>
        <p:xfrm>
          <a:off x="4153547" y="2582148"/>
          <a:ext cx="3929787" cy="4033084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43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001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0015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53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0007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800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0007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若用户范围扩大应考虑用户适用范围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确定用户好友的判断以及关注的人与好友的联系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界面的设计要求精美、引人注目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确定动态的可见性的选择方式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确定人气值的计算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761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2830202-77C3-48EB-A1C9-E6C7CC79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63184"/>
              </p:ext>
            </p:extLst>
          </p:nvPr>
        </p:nvGraphicFramePr>
        <p:xfrm>
          <a:off x="8188755" y="2582149"/>
          <a:ext cx="3929787" cy="4033082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55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237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理四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2378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28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刘哲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118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216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男，计算机与计算科学学院学生，软件工程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G8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小组项目经理，在本系统中扮演管理员角色。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1189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界面简洁明了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操作清楚便捷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可用性高，交互性好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988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DB8A055D-190F-4BF5-8357-126C2EE5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2" y="667201"/>
            <a:ext cx="1400196" cy="14516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A6E3BC-9176-4F26-B31E-3C05F0B0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59" y="667201"/>
            <a:ext cx="1400196" cy="1451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6AD84DE-49E0-4D70-87EB-7AB119A8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58" y="667202"/>
            <a:ext cx="1404456" cy="14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7" y="2796"/>
              <a:ext cx="1854" cy="1464"/>
              <a:chOff x="5832797" y="1774524"/>
              <a:chExt cx="1177330" cy="92914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551" y="1774524"/>
                <a:ext cx="1042943" cy="731141"/>
                <a:chOff x="9133302" y="2649839"/>
                <a:chExt cx="1390590" cy="97485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273" y="2777717"/>
                  <a:ext cx="1340881" cy="3076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3302" y="3317067"/>
                  <a:ext cx="1390590" cy="3076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-4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2797" y="2472919"/>
                <a:ext cx="1177330" cy="230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-5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组内模块划分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89675" y="3142078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-3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F10DD-6ADC-42BC-9502-A4FC0C50FFFF}"/>
              </a:ext>
            </a:extLst>
          </p:cNvPr>
          <p:cNvSpPr/>
          <p:nvPr/>
        </p:nvSpPr>
        <p:spPr>
          <a:xfrm>
            <a:off x="7787717" y="3940477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关键算法设计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1240A-8777-4367-B02C-9568FF05305E}"/>
              </a:ext>
            </a:extLst>
          </p:cNvPr>
          <p:cNvSpPr/>
          <p:nvPr/>
        </p:nvSpPr>
        <p:spPr>
          <a:xfrm>
            <a:off x="7796607" y="2608784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设计分析文档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8C1A8-20A8-4B42-AA15-659A190F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86310"/>
            <a:ext cx="3851903" cy="50504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A34EBB-E21A-4256-882F-76BF0D4F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96" y="1147738"/>
            <a:ext cx="3497761" cy="48572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05F9A73-A2D3-41F5-B5F8-D446B2F2D0E3}"/>
              </a:ext>
            </a:extLst>
          </p:cNvPr>
          <p:cNvSpPr txBox="1"/>
          <p:nvPr/>
        </p:nvSpPr>
        <p:spPr>
          <a:xfrm>
            <a:off x="3981623" y="2767280"/>
            <a:ext cx="274377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主要对前一阶段的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整合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，并对软件运行环境、基本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设计概念和处理流程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、接口设计以及运行设计等进行描述。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F64FD2-86B8-4A33-967B-05A688A7EC43}"/>
              </a:ext>
            </a:extLst>
          </p:cNvPr>
          <p:cNvSpPr txBox="1"/>
          <p:nvPr/>
        </p:nvSpPr>
        <p:spPr>
          <a:xfrm>
            <a:off x="9178607" y="2886882"/>
            <a:ext cx="245745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对总体设计进行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细化补充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，并加入通过系统的分析进行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的详细设计</a:t>
            </a:r>
          </a:p>
        </p:txBody>
      </p:sp>
    </p:spTree>
    <p:extLst>
      <p:ext uri="{BB962C8B-B14F-4D97-AF65-F5344CB8AC3E}">
        <p14:creationId xmlns:p14="http://schemas.microsoft.com/office/powerpoint/2010/main" val="2235880888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395316" y="2611115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4875429" y="316715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4875428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20" y="631605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70" y="3450867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1" y="1230144"/>
            <a:ext cx="3342564" cy="4511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485B79-05FA-4C26-9C0E-4C75EA7CC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94" y="1230144"/>
            <a:ext cx="3432948" cy="21916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3ADB6B-3031-45F0-996C-72A93F726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527" y="3534258"/>
            <a:ext cx="3497282" cy="26191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8EE9E52-ABC3-4F2E-A0E8-51CC6491BAE0}"/>
              </a:ext>
            </a:extLst>
          </p:cNvPr>
          <p:cNvSpPr txBox="1"/>
          <p:nvPr/>
        </p:nvSpPr>
        <p:spPr>
          <a:xfrm>
            <a:off x="9168069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组内模块划分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971A5A2-D925-44EE-8C9E-D3F67785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33506"/>
              </p:ext>
            </p:extLst>
          </p:nvPr>
        </p:nvGraphicFramePr>
        <p:xfrm>
          <a:off x="1687183" y="1706031"/>
          <a:ext cx="778827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069">
                  <a:extLst>
                    <a:ext uri="{9D8B030D-6E8A-4147-A177-3AD203B41FA5}">
                      <a16:colId xmlns:a16="http://schemas.microsoft.com/office/drawing/2014/main" val="1837480581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79532538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767436336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0359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陈玲曦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童峻涛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8856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E1DE6763-EF31-4F07-B8F5-A06A9504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66" y="2702471"/>
            <a:ext cx="1402516" cy="145305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CC2D5D2-EBF1-486E-A8BB-7CA0B909FE54}"/>
              </a:ext>
            </a:extLst>
          </p:cNvPr>
          <p:cNvSpPr txBox="1"/>
          <p:nvPr/>
        </p:nvSpPr>
        <p:spPr>
          <a:xfrm>
            <a:off x="4674797" y="3693863"/>
            <a:ext cx="2555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为用户功能模块</a:t>
            </a:r>
            <a:endParaRPr lang="en-US" altLang="zh-CN" sz="1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为用户信息模块</a:t>
            </a:r>
            <a:endParaRPr lang="en-US" altLang="zh-CN" dirty="0">
              <a:solidFill>
                <a:srgbClr val="DAA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为管理员的模块</a:t>
            </a:r>
          </a:p>
        </p:txBody>
      </p:sp>
    </p:spTree>
    <p:extLst>
      <p:ext uri="{BB962C8B-B14F-4D97-AF65-F5344CB8AC3E}">
        <p14:creationId xmlns:p14="http://schemas.microsoft.com/office/powerpoint/2010/main" val="1379310747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30" y="1167534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70" y="11675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231" y="1167533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24" y="1132216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14" y="912863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3611555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4712977" y="616203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1465285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6" y="2794"/>
              <a:ext cx="1430" cy="1407"/>
              <a:chOff x="9138759" y="2649839"/>
              <a:chExt cx="1210412" cy="119194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59" y="3178437"/>
                <a:ext cx="1210267" cy="307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1" y="3533840"/>
                <a:ext cx="1210410" cy="30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1-3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6159C5-56B4-4496-9278-289611262F62}"/>
              </a:ext>
            </a:extLst>
          </p:cNvPr>
          <p:cNvSpPr/>
          <p:nvPr/>
        </p:nvSpPr>
        <p:spPr>
          <a:xfrm>
            <a:off x="7794065" y="2920063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项目计划书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CF16C44-D44F-4CAE-895E-E0720038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76" y="943393"/>
            <a:ext cx="3352750" cy="21427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98A697-7CCD-41A2-8AEB-D6A943F2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06" y="1019596"/>
            <a:ext cx="4940285" cy="19903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3DF1D8-1839-46D9-8A28-68179684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079" y="4127310"/>
            <a:ext cx="3352747" cy="120861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09B832-ACD5-4C3E-807A-DBEB757D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389" y="3953083"/>
            <a:ext cx="3833118" cy="188532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161FD84-CF5A-473A-85C3-0187D4677B97}"/>
              </a:ext>
            </a:extLst>
          </p:cNvPr>
          <p:cNvSpPr txBox="1"/>
          <p:nvPr/>
        </p:nvSpPr>
        <p:spPr>
          <a:xfrm>
            <a:off x="2083591" y="329426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681555-E25B-4EE1-8DCE-B99CED6376F2}"/>
              </a:ext>
            </a:extLst>
          </p:cNvPr>
          <p:cNvSpPr txBox="1"/>
          <p:nvPr/>
        </p:nvSpPr>
        <p:spPr>
          <a:xfrm>
            <a:off x="7602361" y="3288306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1D5E02-D480-41F0-B780-65684DA4085F}"/>
              </a:ext>
            </a:extLst>
          </p:cNvPr>
          <p:cNvSpPr txBox="1"/>
          <p:nvPr/>
        </p:nvSpPr>
        <p:spPr>
          <a:xfrm>
            <a:off x="208359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H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CCAB9C-ABFF-4B9F-AB9C-7FCF64284D26}"/>
              </a:ext>
            </a:extLst>
          </p:cNvPr>
          <p:cNvSpPr txBox="1"/>
          <p:nvPr/>
        </p:nvSpPr>
        <p:spPr>
          <a:xfrm>
            <a:off x="760236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4267000618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5" y="2793"/>
              <a:ext cx="1594" cy="1384"/>
              <a:chOff x="5838756" y="1774524"/>
              <a:chExt cx="1012360" cy="879285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6" y="1774524"/>
                <a:ext cx="1012360" cy="694180"/>
                <a:chOff x="9140243" y="2649839"/>
                <a:chExt cx="1349813" cy="92557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237" y="2991519"/>
                  <a:ext cx="1210819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237" y="3267515"/>
                  <a:ext cx="1210791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002" y="2422865"/>
                <a:ext cx="908093" cy="23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030" y="383901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123" y="409977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7003A9-00C5-4C2E-9A7A-6B32E5145D72}"/>
              </a:ext>
            </a:extLst>
          </p:cNvPr>
          <p:cNvSpPr/>
          <p:nvPr/>
        </p:nvSpPr>
        <p:spPr>
          <a:xfrm>
            <a:off x="7933360" y="280577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维护手册</a:t>
            </a: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维护手册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923351" y="1565381"/>
            <a:ext cx="36946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项目程序维护手册的编制是为了程序维护人员有效的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维护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打卡记录分享软件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Days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提供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必要的信息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79F8EF4-E0C3-4D12-970B-71E96177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981836"/>
            <a:ext cx="3965524" cy="50448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26040F-B3F0-4DF4-AB88-9A5ECC57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0193"/>
            <a:ext cx="3965524" cy="23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4467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2678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1030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2046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5255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4535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55472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2844655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E11ADA-A37D-4172-AD88-6C7A3FC74BFE}"/>
              </a:ext>
            </a:extLst>
          </p:cNvPr>
          <p:cNvSpPr txBox="1"/>
          <p:nvPr/>
        </p:nvSpPr>
        <p:spPr>
          <a:xfrm>
            <a:off x="1013378" y="832126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）陈玲曦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790A30-E2B4-434E-94D7-2602E45D8A53}"/>
              </a:ext>
            </a:extLst>
          </p:cNvPr>
          <p:cNvSpPr txBox="1"/>
          <p:nvPr/>
        </p:nvSpPr>
        <p:spPr>
          <a:xfrm>
            <a:off x="6237705" y="842792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）刘书宇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íṡľíḍè-文本框 26">
            <a:extLst>
              <a:ext uri="{FF2B5EF4-FFF2-40B4-BE49-F238E27FC236}">
                <a16:creationId xmlns:a16="http://schemas.microsoft.com/office/drawing/2014/main" id="{7CEB0281-E2BC-4C6A-B326-FB6BC8ADFEDE}"/>
              </a:ext>
            </a:extLst>
          </p:cNvPr>
          <p:cNvSpPr txBox="1"/>
          <p:nvPr/>
        </p:nvSpPr>
        <p:spPr>
          <a:xfrm>
            <a:off x="1081137" y="1231895"/>
            <a:ext cx="5174609" cy="321627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过程可谓是</a:t>
            </a:r>
            <a:r>
              <a:rPr lang="zh-CN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一波三折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，坎坷辛苦，基本上每周都会开两次会议。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实现与测试基本都是从零开始，花费了大量的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人力、物力以及时间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c.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在团队的开发过程中，每个成员之间的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沟通交流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非常重要。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  d.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总之，这一学期下来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，还是有一定收获的，也遇到了不少失败和崩溃与自闭的时刻。希望通过本次实践，给自己涨涨知识和实际动手能力，也希望在今后能够遇到类似的问题不在手忙脚乱，在遇到的项目中能够更上一层楼。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íṡľíḍè-文本框 26">
            <a:extLst>
              <a:ext uri="{FF2B5EF4-FFF2-40B4-BE49-F238E27FC236}">
                <a16:creationId xmlns:a16="http://schemas.microsoft.com/office/drawing/2014/main" id="{7E739204-414E-462C-8C30-EB3868CA1F75}"/>
              </a:ext>
            </a:extLst>
          </p:cNvPr>
          <p:cNvSpPr txBox="1"/>
          <p:nvPr/>
        </p:nvSpPr>
        <p:spPr>
          <a:xfrm>
            <a:off x="6560244" y="1231893"/>
            <a:ext cx="4718091" cy="45212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重重的困难：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组员之间的不熟悉导致长时间的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磨合期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对做项目的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不熟悉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，导致在项目计划的时候就给自己埋了很多坑。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c.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一开始对自己的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过分自信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，给自己添加了很多额外的学习成本。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学到的东西：</a:t>
            </a:r>
            <a:endParaRPr lang="en-US" altLang="zh-CN" sz="16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逐渐突破了自己，很多对于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项目的概念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被从无到有的建立起来。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树立了对整个项目进行把控的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大局观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和软件工程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体系观念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总结与反思：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在过程中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克服并改正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拖延症和效率差的陋习。   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提醒自己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及时总结和反思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自己的学习成果，避免坏习惯影响终身。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1A304F-B398-48ED-89EE-049DFC0D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1930"/>
            <a:ext cx="3371850" cy="22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63652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项目计划书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958A2D5-2A73-4E57-B444-D6D6F6C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42" y="878214"/>
            <a:ext cx="3372091" cy="476973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A7D656C-20E9-41F7-BA86-8D4224354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1586" y="898950"/>
            <a:ext cx="5041375" cy="28683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C90AD58-BDBA-4340-833F-F857CD6A4268}"/>
              </a:ext>
            </a:extLst>
          </p:cNvPr>
          <p:cNvSpPr txBox="1"/>
          <p:nvPr/>
        </p:nvSpPr>
        <p:spPr>
          <a:xfrm>
            <a:off x="4600016" y="560396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3466E6-3C3F-43D6-A4A5-A9D389EA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9" y="4034832"/>
            <a:ext cx="3309290" cy="243191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24D82EF-B613-4760-9A32-DBD9719E4E32}"/>
              </a:ext>
            </a:extLst>
          </p:cNvPr>
          <p:cNvSpPr txBox="1"/>
          <p:nvPr/>
        </p:nvSpPr>
        <p:spPr>
          <a:xfrm>
            <a:off x="4600016" y="369627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）里程碑说明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9FC992F-D060-4F6A-B310-532B7E53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255" y="4318323"/>
            <a:ext cx="1706080" cy="1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442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AF5C16-6A50-4737-9A1C-1EFBB7BDF0CD}"/>
              </a:ext>
            </a:extLst>
          </p:cNvPr>
          <p:cNvSpPr txBox="1"/>
          <p:nvPr/>
        </p:nvSpPr>
        <p:spPr>
          <a:xfrm>
            <a:off x="1017713" y="746353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）“童峻涛”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65499D-B1AC-443B-812F-24DAA99023C4}"/>
              </a:ext>
            </a:extLst>
          </p:cNvPr>
          <p:cNvSpPr txBox="1"/>
          <p:nvPr/>
        </p:nvSpPr>
        <p:spPr>
          <a:xfrm>
            <a:off x="6260695" y="796603"/>
            <a:ext cx="187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）童峻涛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íṡľíḍè-文本框 26">
            <a:extLst>
              <a:ext uri="{FF2B5EF4-FFF2-40B4-BE49-F238E27FC236}">
                <a16:creationId xmlns:a16="http://schemas.microsoft.com/office/drawing/2014/main" id="{6136BE85-5543-4D85-8023-B70DC99F71AE}"/>
              </a:ext>
            </a:extLst>
          </p:cNvPr>
          <p:cNvSpPr txBox="1"/>
          <p:nvPr/>
        </p:nvSpPr>
        <p:spPr>
          <a:xfrm>
            <a:off x="775013" y="1111460"/>
            <a:ext cx="5320987" cy="507978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我感觉自己大有收获，知道了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大致是个什么玩意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，然后刚好可以结合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自己学的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知识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来开发，虽然自己也是菜的很，但是杨枨老师教的课还是不错的，课上还是可以学到一点东西的。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整个项目下来，感觉自己跟团队不是配合的很好，尤其是在交流沟通上，有时候会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一意孤行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直接把东西给定下来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，没有在细节上跟队友做到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很好的配合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。自己在开发的时候遇到了很多的坑，比如虽然程序做好了一部分，起初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一直无法在手机上进行一个模拟的运行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，以及在后台的数据交互上，有时候无法做到稳定的传输数据，导致软件可能无法正常的加载图片数据。这可能是由于服务器不是很好的原因，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毕竟是学生优惠的服务器，也好不到哪里去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，提供简单的运行还是可以的。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  最后，通过此开发，觉得自己的薄弱面还是很多的，尤其是在应用的开发上，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没有特别好的想法，也没有很好的技术架构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，只是做到了最基本的层面，含金量不是很高，所以还是得多学习学习。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íṡľíḍè-文本框 26">
            <a:extLst>
              <a:ext uri="{FF2B5EF4-FFF2-40B4-BE49-F238E27FC236}">
                <a16:creationId xmlns:a16="http://schemas.microsoft.com/office/drawing/2014/main" id="{C3EAF556-30B8-4812-B0B5-5E402B339500}"/>
              </a:ext>
            </a:extLst>
          </p:cNvPr>
          <p:cNvSpPr txBox="1"/>
          <p:nvPr/>
        </p:nvSpPr>
        <p:spPr>
          <a:xfrm>
            <a:off x="6338579" y="1143921"/>
            <a:ext cx="4975671" cy="268400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瀑布开发模型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的一系列过程，真真实实体会到了软件开发的不易。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无论是文档以及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的演示还是编码实现阶段，都深刻认识到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组织队伍的重要性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c.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感谢队友不断地给我机会让我懂得了巨多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软件的使用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d.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清楚地认识到，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团队沟通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的重要。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e.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感谢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用户、管理员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以及提供为项目帮助的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不知名人士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，牺牲很多休闲的时间来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协助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项目的开展与进行。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1970F0-53C6-48BF-A654-EE3A79FD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613472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64368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213" y="2541914"/>
            <a:ext cx="4539113" cy="39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44986-ACF0-411B-8DC8-7EFE90FB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3" y="1267052"/>
            <a:ext cx="5328054" cy="33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8D8C5F4-FB4F-4656-BA8A-C6B0F8E0DA67}"/>
              </a:ext>
            </a:extLst>
          </p:cNvPr>
          <p:cNvSpPr txBox="1"/>
          <p:nvPr/>
        </p:nvSpPr>
        <p:spPr>
          <a:xfrm>
            <a:off x="3293761" y="48858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评分细则：工作量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积极度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责任感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协调性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贡献度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工作质量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评分占比：自评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8" y="2518030"/>
            <a:ext cx="7977495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[15]《SE2020-G13-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程序维护手册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943680" y="1915578"/>
            <a:ext cx="3657746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我们小组开发的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记录分享软件（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Days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7665678" y="4112144"/>
            <a:ext cx="4056943" cy="149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文档的使用除了项目开发团队的内部使用外，还需提交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用户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和客户组织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负责人审查批准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文档的使用遵守国家先关法律法规，未经允许不得对外公开，有一定的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保密性和私密性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32196" y="3481338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86877"/>
              </p:ext>
            </p:extLst>
          </p:nvPr>
        </p:nvGraphicFramePr>
        <p:xfrm>
          <a:off x="638175" y="3901304"/>
          <a:ext cx="4237131" cy="2514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基线名称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基线缩写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SRBL</a:t>
                      </a:r>
                      <a:endParaRPr lang="zh-CN" sz="12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2020/11/07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2020/11/18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PDBL</a:t>
                      </a:r>
                      <a:endParaRPr lang="zh-CN" sz="12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2020/11/19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2020/11/26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DDBL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2020/11/27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2020/12/03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代码基线</a:t>
                      </a:r>
                      <a:endParaRPr lang="zh-CN" sz="12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SCBL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2020/12/04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2020/12/20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测试基线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STBL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2020/12/21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2020/12/30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运行基线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PRBL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2020/12/31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2021/01/13</a:t>
                      </a:r>
                      <a:endParaRPr lang="zh-CN" sz="12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943B2F-02BD-4ED1-A732-6CA0F2539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3" y="879482"/>
            <a:ext cx="5793557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1642" cy="1413"/>
              <a:chOff x="5838251" y="1774523"/>
              <a:chExt cx="1043371" cy="89689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6" y="1774523"/>
                <a:ext cx="1043056" cy="666113"/>
                <a:chOff x="9139991" y="2649839"/>
                <a:chExt cx="1390741" cy="88815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11132" cy="3076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2-2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230321"/>
                  <a:ext cx="1390741" cy="3076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251" y="2440675"/>
                <a:ext cx="908551" cy="230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146F6F2-9222-48C2-B1F2-CAB01C812D34}"/>
              </a:ext>
            </a:extLst>
          </p:cNvPr>
          <p:cNvSpPr/>
          <p:nvPr/>
        </p:nvSpPr>
        <p:spPr>
          <a:xfrm>
            <a:off x="7796012" y="2753602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可行性分析文档</a:t>
            </a:r>
          </a:p>
        </p:txBody>
      </p:sp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307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可行性分析文档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C1A849-C212-4B6A-BD17-6682C3CF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8" y="1008683"/>
            <a:ext cx="3573337" cy="47790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C6B8C6-8572-4148-9804-355B8A983DEF}"/>
              </a:ext>
            </a:extLst>
          </p:cNvPr>
          <p:cNvSpPr txBox="1"/>
          <p:nvPr/>
        </p:nvSpPr>
        <p:spPr>
          <a:xfrm>
            <a:off x="4433432" y="781919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）经济可行性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76AA7B-57E0-400E-AACD-816760425FB4}"/>
              </a:ext>
            </a:extLst>
          </p:cNvPr>
          <p:cNvSpPr txBox="1"/>
          <p:nvPr/>
        </p:nvSpPr>
        <p:spPr>
          <a:xfrm>
            <a:off x="4433432" y="5793751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）技术可行性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26105-DE6F-414C-949F-A8D195AB17A6}"/>
              </a:ext>
            </a:extLst>
          </p:cNvPr>
          <p:cNvSpPr txBox="1"/>
          <p:nvPr/>
        </p:nvSpPr>
        <p:spPr>
          <a:xfrm>
            <a:off x="4433432" y="3528034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）社会可行性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2D7686-055D-4762-8BE7-ED0DA724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59" y="1209433"/>
            <a:ext cx="3373981" cy="22871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F2F31D1-9216-4A2A-A6D4-38B63FBF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08" y="1208382"/>
            <a:ext cx="1323117" cy="250020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2EC9F9A-06A6-4668-BC10-2641B543269F}"/>
              </a:ext>
            </a:extLst>
          </p:cNvPr>
          <p:cNvSpPr txBox="1"/>
          <p:nvPr/>
        </p:nvSpPr>
        <p:spPr>
          <a:xfrm>
            <a:off x="4524375" y="3987333"/>
            <a:ext cx="703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sz="1800" kern="100" dirty="0">
                <a:solidFill>
                  <a:srgbClr val="0070C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简洁明了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UI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和快捷的操作特性，预测不会出现使用困难的现象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F3E962-9C12-4D0D-8D23-8439A1067D89}"/>
              </a:ext>
            </a:extLst>
          </p:cNvPr>
          <p:cNvSpPr txBox="1"/>
          <p:nvPr/>
        </p:nvSpPr>
        <p:spPr>
          <a:xfrm>
            <a:off x="4524375" y="4361347"/>
            <a:ext cx="70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软件为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本组设计研发，没有签订任何合同，不存在合同责任，也不存在任何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侵犯、妨碍和责任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问题。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76D3F7-3AEB-4A90-ABAB-4F502AE40EBE}"/>
              </a:ext>
            </a:extLst>
          </p:cNvPr>
          <p:cNvSpPr txBox="1"/>
          <p:nvPr/>
        </p:nvSpPr>
        <p:spPr>
          <a:xfrm>
            <a:off x="4524375" y="5007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开发软件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均为正版授权软件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41FCE2-1805-4168-9CA5-98A421D7D9A3}"/>
              </a:ext>
            </a:extLst>
          </p:cNvPr>
          <p:cNvSpPr txBox="1"/>
          <p:nvPr/>
        </p:nvSpPr>
        <p:spPr>
          <a:xfrm>
            <a:off x="4251325" y="5305719"/>
            <a:ext cx="6096000" cy="46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d.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没有任何强制以及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捆绑消费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5283135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1895</TotalTime>
  <Words>4582</Words>
  <Application>Microsoft Office PowerPoint</Application>
  <PresentationFormat>宽屏</PresentationFormat>
  <Paragraphs>570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-apple-system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360</cp:revision>
  <cp:lastPrinted>2021-01-06T03:18:57Z</cp:lastPrinted>
  <dcterms:created xsi:type="dcterms:W3CDTF">2018-03-10T07:16:38Z</dcterms:created>
  <dcterms:modified xsi:type="dcterms:W3CDTF">2021-01-21T00:23:24Z</dcterms:modified>
</cp:coreProperties>
</file>